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9"/>
  </p:notesMasterIdLst>
  <p:sldIdLst>
    <p:sldId id="281" r:id="rId5"/>
    <p:sldId id="282" r:id="rId6"/>
    <p:sldId id="280" r:id="rId7"/>
    <p:sldId id="283" r:id="rId8"/>
    <p:sldId id="284" r:id="rId9"/>
    <p:sldId id="300" r:id="rId10"/>
    <p:sldId id="291" r:id="rId11"/>
    <p:sldId id="285" r:id="rId12"/>
    <p:sldId id="286" r:id="rId13"/>
    <p:sldId id="298" r:id="rId14"/>
    <p:sldId id="290" r:id="rId15"/>
    <p:sldId id="299" r:id="rId16"/>
    <p:sldId id="297" r:id="rId17"/>
    <p:sldId id="311" r:id="rId18"/>
    <p:sldId id="275" r:id="rId19"/>
    <p:sldId id="289" r:id="rId20"/>
    <p:sldId id="288" r:id="rId21"/>
    <p:sldId id="301" r:id="rId22"/>
    <p:sldId id="302" r:id="rId23"/>
    <p:sldId id="292" r:id="rId24"/>
    <p:sldId id="293" r:id="rId25"/>
    <p:sldId id="295" r:id="rId26"/>
    <p:sldId id="310" r:id="rId27"/>
    <p:sldId id="305" r:id="rId28"/>
    <p:sldId id="303" r:id="rId29"/>
    <p:sldId id="306" r:id="rId30"/>
    <p:sldId id="294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8" r:id="rId46"/>
    <p:sldId id="327" r:id="rId47"/>
    <p:sldId id="326" r:id="rId4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entury Gothic" panose="020B050202020202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8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272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042FD-8D25-FE49-58B0-A99B2E22C1C6}" v="29" dt="2022-09-09T19:38:40.600"/>
    <p1510:client id="{EAB702B2-EAF7-8C97-9260-5D853B06C5E2}" v="38" dt="2022-09-09T16:53:58.1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1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10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11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110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7.fntdata"/><Relationship Id="rId113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108" Type="http://customschemas.google.com/relationships/presentationmetadata" Target="meta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11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64225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24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387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24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22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67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997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771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78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214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150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606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18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Ricardo Zago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000"/>
              </a:spcBef>
              <a:buSzPts val="16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Avalon Blockchain Consulting (</a:t>
            </a: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Founder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Stonoex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(CMO)</a:t>
            </a:r>
            <a:endParaRPr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Mercado Web3</a:t>
            </a:r>
            <a:endParaRPr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2400" i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 descr="LinkedIn - Reclame Aq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7" y="4372838"/>
            <a:ext cx="403877" cy="40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038154" y="4420887"/>
            <a:ext cx="1076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ricardozago</a:t>
            </a:r>
            <a:endParaRPr lang="pt-BR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7C961C0-B482-F54D-889E-1E1D9A935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639" y="4316291"/>
            <a:ext cx="528431" cy="52710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518318" y="4453722"/>
            <a:ext cx="2024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dirty="0">
                <a:solidFill>
                  <a:schemeClr val="tx1"/>
                </a:solidFill>
              </a:rPr>
              <a:t>@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ricardozagodigital</a:t>
            </a: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70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Software Wallet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493929" y="1785818"/>
            <a:ext cx="22829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Coinbase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Wallet 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Edge Wallet</a:t>
            </a: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Keplr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Phatom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Entre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outras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6" name="Picture 2" descr="Melhor Carteira de criptomoedas | Carteira Ethereum | Carteira ERC20 | Trust  Wall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673" y="2688176"/>
            <a:ext cx="2677467" cy="267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Kit de imprensa | Trust Wall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47" y="1535300"/>
            <a:ext cx="1232232" cy="10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eFi-favorite Ethereum wallet MetaMask gets Version 8 update, new features  | CryptoSl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30" y="1558550"/>
            <a:ext cx="2004048" cy="105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060" y="2536489"/>
            <a:ext cx="1687018" cy="237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Hardware Wallet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38" y="1779301"/>
            <a:ext cx="2181225" cy="27241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782746" y="4582447"/>
            <a:ext cx="13276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pt-BR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Trezor</a:t>
            </a:r>
            <a:r>
              <a:rPr lang="pt-BR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endParaRPr lang="pt-BR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151" y="1872092"/>
            <a:ext cx="2161441" cy="253856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403817" y="4582447"/>
            <a:ext cx="1502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pt-BR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Ledger</a:t>
            </a:r>
            <a:r>
              <a:rPr lang="pt-BR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nano</a:t>
            </a:r>
          </a:p>
        </p:txBody>
      </p:sp>
    </p:spTree>
    <p:extLst>
      <p:ext uri="{BB962C8B-B14F-4D97-AF65-F5344CB8AC3E}">
        <p14:creationId xmlns:p14="http://schemas.microsoft.com/office/powerpoint/2010/main" val="2184212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Paper Wallet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Bitcoin Paper Wallet Tuto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25" y="1613967"/>
            <a:ext cx="2433438" cy="181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rretoras, carteiras e o ecossistema de criptomoed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624" y="1481050"/>
            <a:ext cx="2135977" cy="88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506942" y="3917933"/>
            <a:ext cx="3041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Bitcoin</a:t>
            </a:r>
            <a:r>
              <a:rPr lang="pt-BR" dirty="0"/>
              <a:t> - https://www.bitaddress.org/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888" y="2499838"/>
            <a:ext cx="3827175" cy="225001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06942" y="4299127"/>
            <a:ext cx="36375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Ethereum - https://www.myetherwallet.com/</a:t>
            </a:r>
          </a:p>
        </p:txBody>
      </p:sp>
    </p:spTree>
    <p:extLst>
      <p:ext uri="{BB962C8B-B14F-4D97-AF65-F5344CB8AC3E}">
        <p14:creationId xmlns:p14="http://schemas.microsoft.com/office/powerpoint/2010/main" val="2060671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534" y="666824"/>
            <a:ext cx="8520600" cy="841800"/>
          </a:xfrm>
        </p:spPr>
        <p:txBody>
          <a:bodyPr>
            <a:normAutofit/>
          </a:bodyPr>
          <a:lstStyle/>
          <a:p>
            <a:r>
              <a:rPr lang="pt-BR" dirty="0"/>
              <a:t>Exchange não é carteira!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3" y="1821304"/>
            <a:ext cx="2925038" cy="206827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113" y="1633927"/>
            <a:ext cx="4883671" cy="93961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113" y="2811880"/>
            <a:ext cx="4285859" cy="107770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84" y="3957402"/>
            <a:ext cx="4105108" cy="9597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4231" y="3837115"/>
            <a:ext cx="3882553" cy="96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08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wallet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43459" y="1795771"/>
            <a:ext cx="1786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https://metamask.io/</a:t>
            </a:r>
          </a:p>
        </p:txBody>
      </p:sp>
      <p:sp>
        <p:nvSpPr>
          <p:cNvPr id="6" name="Retângulo 5"/>
          <p:cNvSpPr/>
          <p:nvPr/>
        </p:nvSpPr>
        <p:spPr>
          <a:xfrm>
            <a:off x="634442" y="2193009"/>
            <a:ext cx="1946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https://www.keplr.app/</a:t>
            </a:r>
          </a:p>
        </p:txBody>
      </p:sp>
    </p:spTree>
    <p:extLst>
      <p:ext uri="{BB962C8B-B14F-4D97-AF65-F5344CB8AC3E}">
        <p14:creationId xmlns:p14="http://schemas.microsoft.com/office/powerpoint/2010/main" val="3552145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98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Airdrop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567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2" descr="Blockchain Airdrops Explained. Airdrops have gotten a lot of buzz but… | by  Digital Asset Research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070" y="637119"/>
            <a:ext cx="4163798" cy="430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 rot="19642027">
            <a:off x="193742" y="886100"/>
            <a:ext cx="3556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 err="1"/>
              <a:t>Free</a:t>
            </a:r>
            <a:r>
              <a:rPr lang="pt-BR" sz="5400" dirty="0"/>
              <a:t> Money</a:t>
            </a:r>
          </a:p>
        </p:txBody>
      </p:sp>
    </p:spTree>
    <p:extLst>
      <p:ext uri="{BB962C8B-B14F-4D97-AF65-F5344CB8AC3E}">
        <p14:creationId xmlns:p14="http://schemas.microsoft.com/office/powerpoint/2010/main" val="1795697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367259" y="951777"/>
            <a:ext cx="676056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Um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airdrop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de criptomoeda/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é uma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estratégia de marketing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que envolve o envio de moedas ou tokens para endereços de carteira.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Pequenas quantias da nova moeda virtual são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enviadas gratuitamente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para as carteiras dos membros ativos da comunidade blockchain ou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 troca de um pequeno serviço.</a:t>
            </a:r>
          </a:p>
        </p:txBody>
      </p:sp>
    </p:spTree>
    <p:extLst>
      <p:ext uri="{BB962C8B-B14F-4D97-AF65-F5344CB8AC3E}">
        <p14:creationId xmlns:p14="http://schemas.microsoft.com/office/powerpoint/2010/main" val="2366253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565525" y="1560632"/>
            <a:ext cx="77465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u="sng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Geralmente são promovidos no site da empresa, mídia social e fóruns de </a:t>
            </a:r>
            <a:r>
              <a:rPr lang="pt-BR" sz="2400" b="1" u="sng" dirty="0" err="1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400" b="1" u="sng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sz="24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CUIDADO!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65525" y="2471211"/>
            <a:ext cx="76266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Phishing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 - Nunca entregue suas chaves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Connect Wallet – Cuidado onde você conecta sua carteira </a:t>
            </a: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    Dica: Tenha uma só pra isso!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SPAM – Tokens maliciosos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Tokens sem liquidez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220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357458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Nosso objetivo é ter uma visão geral do mercado Web3 passando desde a criação de uma carteira, quais as ferramentas para me tornar uma desenvolvedor Web3 até o mercado de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trablho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Web3.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5796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258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Web3 domain (ENS)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708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5525" y="1735882"/>
            <a:ext cx="8520600" cy="2296471"/>
          </a:xfrm>
        </p:spPr>
        <p:txBody>
          <a:bodyPr>
            <a:noAutofit/>
          </a:bodyPr>
          <a:lstStyle/>
          <a:p>
            <a:pPr algn="l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 ENS (Ethereum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Service) é uma organização autônoma descentralizada (DAO) de código aberto cuja função principal é vender (registrar) endereços Blockchain Ethereum (ETH) de formato longo encurtados em endereços legíveis por humanos fáceis de entender.</a:t>
            </a:r>
            <a:b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99598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565525" y="1675850"/>
            <a:ext cx="67104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Você troca isso: </a:t>
            </a: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0x4B26BdF68Ac9Abfb19F6146313428E7F8B6041F4 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isso: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puma.eth</a:t>
            </a:r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linhas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69767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198" y="535720"/>
            <a:ext cx="4349802" cy="89584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25" y="159132"/>
            <a:ext cx="4334405" cy="478752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683099" y="177049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https://opensea.io/collection/budverse-cans-heritage-edition</a:t>
            </a:r>
          </a:p>
        </p:txBody>
      </p:sp>
      <p:sp>
        <p:nvSpPr>
          <p:cNvPr id="8" name="Retângulo 7"/>
          <p:cNvSpPr/>
          <p:nvPr/>
        </p:nvSpPr>
        <p:spPr>
          <a:xfrm>
            <a:off x="4683099" y="2552892"/>
            <a:ext cx="2223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https://nft.budweiser.com/</a:t>
            </a:r>
          </a:p>
        </p:txBody>
      </p:sp>
    </p:spTree>
    <p:extLst>
      <p:ext uri="{BB962C8B-B14F-4D97-AF65-F5344CB8AC3E}">
        <p14:creationId xmlns:p14="http://schemas.microsoft.com/office/powerpoint/2010/main" val="1381462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86" y="797017"/>
            <a:ext cx="7493227" cy="34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60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09" y="584614"/>
            <a:ext cx="6423285" cy="3543433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356609" y="4246662"/>
            <a:ext cx="2810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https://unstoppabledomains.com/</a:t>
            </a:r>
          </a:p>
        </p:txBody>
      </p:sp>
    </p:spTree>
    <p:extLst>
      <p:ext uri="{BB962C8B-B14F-4D97-AF65-F5344CB8AC3E}">
        <p14:creationId xmlns:p14="http://schemas.microsoft.com/office/powerpoint/2010/main" val="3135814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260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079629" y="1519367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tornando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um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desenvolvedor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Web3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054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FDC553E-3A75-53D6-BB70-9DE1BB7D69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82;p17">
            <a:extLst>
              <a:ext uri="{FF2B5EF4-FFF2-40B4-BE49-F238E27FC236}">
                <a16:creationId xmlns:a16="http://schemas.microsoft.com/office/drawing/2014/main" id="{DA676836-944E-A712-7F49-A2D47B732A5A}"/>
              </a:ext>
            </a:extLst>
          </p:cNvPr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5E690D2-65E8-5F39-09D2-04E444F61F08}"/>
              </a:ext>
            </a:extLst>
          </p:cNvPr>
          <p:cNvSpPr txBox="1"/>
          <p:nvPr/>
        </p:nvSpPr>
        <p:spPr>
          <a:xfrm>
            <a:off x="565525" y="2001187"/>
            <a:ext cx="4204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Solitidy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IDE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IPFS</a:t>
            </a:r>
          </a:p>
        </p:txBody>
      </p:sp>
    </p:spTree>
    <p:extLst>
      <p:ext uri="{BB962C8B-B14F-4D97-AF65-F5344CB8AC3E}">
        <p14:creationId xmlns:p14="http://schemas.microsoft.com/office/powerpoint/2010/main" val="184963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6" y="1887309"/>
            <a:ext cx="7263543" cy="261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Mercado</a:t>
            </a: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 tornando um desenvolvedor Web3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Web3 Jobs</a:t>
            </a: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9202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573806F-602C-A33C-614D-BB68C60BE1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82;p17">
            <a:extLst>
              <a:ext uri="{FF2B5EF4-FFF2-40B4-BE49-F238E27FC236}">
                <a16:creationId xmlns:a16="http://schemas.microsoft.com/office/drawing/2014/main" id="{816B69D8-2192-AF85-960C-3C3921E03366}"/>
              </a:ext>
            </a:extLst>
          </p:cNvPr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Solidity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04AAC13-D987-0ACB-325D-CE30D0990EEB}"/>
              </a:ext>
            </a:extLst>
          </p:cNvPr>
          <p:cNvSpPr txBox="1"/>
          <p:nvPr/>
        </p:nvSpPr>
        <p:spPr>
          <a:xfrm>
            <a:off x="565524" y="1631126"/>
            <a:ext cx="652482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Solidity</a:t>
            </a:r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 uma linguagem de programação de alto nível inspirada em C++, Python e </a:t>
            </a:r>
            <a:r>
              <a:rPr lang="pt-BR" sz="18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pt-BR" sz="1800" dirty="0">
                <a:solidFill>
                  <a:srgbClr val="2728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Essa</a:t>
            </a:r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linguagem de programação foi projetada para ser executada em uma máquina virtual Ethereum ( EVM ). </a:t>
            </a:r>
            <a:b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 usado para criar contratos inteligentes.</a:t>
            </a:r>
            <a:b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Essa linguagem foi criada para resolver o complexo desafio de </a:t>
            </a:r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criar algo além de criptomoedas. </a:t>
            </a:r>
          </a:p>
        </p:txBody>
      </p:sp>
    </p:spTree>
    <p:extLst>
      <p:ext uri="{BB962C8B-B14F-4D97-AF65-F5344CB8AC3E}">
        <p14:creationId xmlns:p14="http://schemas.microsoft.com/office/powerpoint/2010/main" val="3681596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FB4CB64-2A59-99A0-C2FE-AD6F039E04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E60580-8A9E-45EA-9506-253840988A9B}"/>
              </a:ext>
            </a:extLst>
          </p:cNvPr>
          <p:cNvSpPr txBox="1"/>
          <p:nvPr/>
        </p:nvSpPr>
        <p:spPr>
          <a:xfrm>
            <a:off x="577148" y="530410"/>
            <a:ext cx="13565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Palhinha </a:t>
            </a:r>
          </a:p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</a:t>
            </a:r>
          </a:p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código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E401A0-B070-5D6F-61CC-AD72767E6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94" y="530410"/>
            <a:ext cx="5039139" cy="434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91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65B4AE4-5406-AAB2-F62B-55636B8046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82;p17">
            <a:extLst>
              <a:ext uri="{FF2B5EF4-FFF2-40B4-BE49-F238E27FC236}">
                <a16:creationId xmlns:a16="http://schemas.microsoft.com/office/drawing/2014/main" id="{45FB15C2-CF57-F5D4-D509-F3911A35F56E}"/>
              </a:ext>
            </a:extLst>
          </p:cNvPr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F34A6E-F33F-D5AE-CE56-2FFA28CE49AA}"/>
              </a:ext>
            </a:extLst>
          </p:cNvPr>
          <p:cNvSpPr txBox="1"/>
          <p:nvPr/>
        </p:nvSpPr>
        <p:spPr>
          <a:xfrm>
            <a:off x="659567" y="1558978"/>
            <a:ext cx="65207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Programar aplicativos na blockchain é semelhante a programar qualquer outro projeto de software. 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É necessário configurar um ambiente de desenvolvimento integrado (IDE). 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São diversas aplicações que suportam o desenvolvimento de aplicações blockchain 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e a recomendação é que </a:t>
            </a:r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você escolha o IDE ou editor de código que melhor se adapte às suas preferências 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e na maioria dos casos, a melhor escolha é a que você já usa para o desenvolvimento de software tradicional, ou seja, </a:t>
            </a:r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 você esteja mais familiarizado.</a:t>
            </a:r>
          </a:p>
        </p:txBody>
      </p:sp>
    </p:spTree>
    <p:extLst>
      <p:ext uri="{BB962C8B-B14F-4D97-AF65-F5344CB8AC3E}">
        <p14:creationId xmlns:p14="http://schemas.microsoft.com/office/powerpoint/2010/main" val="3399958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4973FFB-B90E-C544-974C-6CBC95DABB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E60580-8A9E-45EA-9506-253840988A9B}"/>
              </a:ext>
            </a:extLst>
          </p:cNvPr>
          <p:cNvSpPr txBox="1"/>
          <p:nvPr/>
        </p:nvSpPr>
        <p:spPr>
          <a:xfrm>
            <a:off x="229737" y="177284"/>
            <a:ext cx="6629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Remix</a:t>
            </a:r>
            <a:r>
              <a:rPr lang="pt-BR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9EC842-CB06-A3B2-9485-53A193E54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79" y="762059"/>
            <a:ext cx="5649018" cy="385957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70518D7-D261-304F-FBCA-A12C958C5BDD}"/>
              </a:ext>
            </a:extLst>
          </p:cNvPr>
          <p:cNvSpPr txBox="1"/>
          <p:nvPr/>
        </p:nvSpPr>
        <p:spPr>
          <a:xfrm>
            <a:off x="229737" y="4724342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https://remix-project.org/</a:t>
            </a:r>
          </a:p>
        </p:txBody>
      </p:sp>
    </p:spTree>
    <p:extLst>
      <p:ext uri="{BB962C8B-B14F-4D97-AF65-F5344CB8AC3E}">
        <p14:creationId xmlns:p14="http://schemas.microsoft.com/office/powerpoint/2010/main" val="4248277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DB2971D-E5DD-1E49-EFCD-79A380F3C3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E60580-8A9E-45EA-9506-253840988A9B}"/>
              </a:ext>
            </a:extLst>
          </p:cNvPr>
          <p:cNvSpPr txBox="1"/>
          <p:nvPr/>
        </p:nvSpPr>
        <p:spPr>
          <a:xfrm>
            <a:off x="680357" y="726616"/>
            <a:ext cx="6629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latin typeface="Calibri" panose="020F0502020204030204" pitchFamily="34" charset="0"/>
                <a:cs typeface="Calibri" panose="020F0502020204030204" pitchFamily="34" charset="0"/>
              </a:rPr>
              <a:t>IDE - Web </a:t>
            </a:r>
            <a:r>
              <a:rPr lang="pt-BR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B5B0389-1E87-FA10-D3C7-7E5FEF3DA5D6}"/>
              </a:ext>
            </a:extLst>
          </p:cNvPr>
          <p:cNvSpPr>
            <a:spLocks noGrp="1"/>
          </p:cNvSpPr>
          <p:nvPr/>
        </p:nvSpPr>
        <p:spPr>
          <a:xfrm>
            <a:off x="691243" y="1564816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Remix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https://remix.ethereum.org/</a:t>
            </a:r>
            <a:b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ETHFiddle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https://ethfiddle.com/</a:t>
            </a:r>
            <a:b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Chainide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https://chainide.com/</a:t>
            </a:r>
          </a:p>
        </p:txBody>
      </p:sp>
      <p:sp>
        <p:nvSpPr>
          <p:cNvPr id="6" name="CaixaDeTexto 4">
            <a:extLst>
              <a:ext uri="{FF2B5EF4-FFF2-40B4-BE49-F238E27FC236}">
                <a16:creationId xmlns:a16="http://schemas.microsoft.com/office/drawing/2014/main" id="{BCB5A22B-DA05-7904-654B-507B82EAB789}"/>
              </a:ext>
            </a:extLst>
          </p:cNvPr>
          <p:cNvSpPr txBox="1"/>
          <p:nvPr/>
        </p:nvSpPr>
        <p:spPr>
          <a:xfrm>
            <a:off x="680357" y="2678221"/>
            <a:ext cx="6629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latin typeface="Calibri" panose="020F0502020204030204" pitchFamily="34" charset="0"/>
                <a:cs typeface="Calibri" panose="020F0502020204030204" pitchFamily="34" charset="0"/>
              </a:rPr>
              <a:t>IDE – Desktop </a:t>
            </a:r>
            <a:r>
              <a:rPr lang="pt-BR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37F414C-B2D1-571D-E351-03470E94BDB8}"/>
              </a:ext>
            </a:extLst>
          </p:cNvPr>
          <p:cNvSpPr txBox="1">
            <a:spLocks/>
          </p:cNvSpPr>
          <p:nvPr/>
        </p:nvSpPr>
        <p:spPr>
          <a:xfrm>
            <a:off x="680357" y="3314364"/>
            <a:ext cx="7772400" cy="1102519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kern="0" dirty="0">
                <a:latin typeface="Calibri" panose="020F0502020204030204" pitchFamily="34" charset="0"/>
                <a:cs typeface="Calibri" panose="020F0502020204030204" pitchFamily="34" charset="0"/>
              </a:rPr>
              <a:t>Visual Studio </a:t>
            </a:r>
            <a:r>
              <a:rPr lang="pt-BR" kern="0" dirty="0" err="1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r>
              <a:rPr lang="pt-BR" kern="0" dirty="0">
                <a:latin typeface="Calibri" panose="020F0502020204030204" pitchFamily="34" charset="0"/>
                <a:cs typeface="Calibri" panose="020F0502020204030204" pitchFamily="34" charset="0"/>
              </a:rPr>
              <a:t> –&gt; (https://code.visualstudio.com/) </a:t>
            </a:r>
          </a:p>
          <a:p>
            <a:r>
              <a:rPr lang="pt-BR" kern="0" dirty="0">
                <a:latin typeface="Calibri" panose="020F0502020204030204" pitchFamily="34" charset="0"/>
                <a:cs typeface="Calibri" panose="020F0502020204030204" pitchFamily="34" charset="0"/>
              </a:rPr>
              <a:t>Eclipse  -&gt; (https://www.eclipse.org/downloads/)</a:t>
            </a:r>
          </a:p>
          <a:p>
            <a:r>
              <a:rPr lang="pt-BR" kern="0" dirty="0" err="1">
                <a:latin typeface="Calibri" panose="020F0502020204030204" pitchFamily="34" charset="0"/>
                <a:cs typeface="Calibri" panose="020F0502020204030204" pitchFamily="34" charset="0"/>
              </a:rPr>
              <a:t>Atom</a:t>
            </a:r>
            <a:r>
              <a:rPr lang="pt-BR" kern="0" dirty="0">
                <a:latin typeface="Calibri" panose="020F0502020204030204" pitchFamily="34" charset="0"/>
                <a:cs typeface="Calibri" panose="020F0502020204030204" pitchFamily="34" charset="0"/>
              </a:rPr>
              <a:t> -&gt; (https://atom.io/)</a:t>
            </a:r>
          </a:p>
          <a:p>
            <a:r>
              <a:rPr lang="pt-BR" kern="0" dirty="0">
                <a:latin typeface="Calibri" panose="020F0502020204030204" pitchFamily="34" charset="0"/>
                <a:cs typeface="Calibri" panose="020F0502020204030204" pitchFamily="34" charset="0"/>
              </a:rPr>
              <a:t>Jet </a:t>
            </a:r>
            <a:r>
              <a:rPr lang="pt-BR" kern="0" dirty="0" err="1">
                <a:latin typeface="Calibri" panose="020F0502020204030204" pitchFamily="34" charset="0"/>
                <a:cs typeface="Calibri" panose="020F0502020204030204" pitchFamily="34" charset="0"/>
              </a:rPr>
              <a:t>Brains</a:t>
            </a:r>
            <a:r>
              <a:rPr lang="pt-BR" kern="0" dirty="0">
                <a:latin typeface="Calibri" panose="020F0502020204030204" pitchFamily="34" charset="0"/>
                <a:cs typeface="Calibri" panose="020F0502020204030204" pitchFamily="34" charset="0"/>
              </a:rPr>
              <a:t> -&gt; (https://www.jetbrains.com/pt-br/)</a:t>
            </a:r>
            <a:br>
              <a:rPr lang="pt-BR" kern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BR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568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94F086D-10A7-040A-352E-5FC6B092AF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E60580-8A9E-45EA-9506-253840988A9B}"/>
              </a:ext>
            </a:extLst>
          </p:cNvPr>
          <p:cNvSpPr txBox="1"/>
          <p:nvPr/>
        </p:nvSpPr>
        <p:spPr>
          <a:xfrm>
            <a:off x="1116174" y="322407"/>
            <a:ext cx="4274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IPFS (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InterPlanetary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File System)</a:t>
            </a:r>
          </a:p>
        </p:txBody>
      </p:sp>
      <p:pic>
        <p:nvPicPr>
          <p:cNvPr id="5" name="Picture 2" descr="Sistema de Arquivos Interplanetário – Wikipédia, a enciclopédia livre">
            <a:extLst>
              <a:ext uri="{FF2B5EF4-FFF2-40B4-BE49-F238E27FC236}">
                <a16:creationId xmlns:a16="http://schemas.microsoft.com/office/drawing/2014/main" id="{64023A42-72CD-2683-6BEF-9E91841D7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18" y="114147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60D28C6-1D08-633D-DD91-67BCD55146F0}"/>
              </a:ext>
            </a:extLst>
          </p:cNvPr>
          <p:cNvSpPr/>
          <p:nvPr/>
        </p:nvSpPr>
        <p:spPr>
          <a:xfrm>
            <a:off x="738537" y="3985401"/>
            <a:ext cx="4652299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Sistema de Arquivos Interplanetário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1862AD7-231B-D038-AD86-EF8E542D3545}"/>
              </a:ext>
            </a:extLst>
          </p:cNvPr>
          <p:cNvSpPr/>
          <p:nvPr/>
        </p:nvSpPr>
        <p:spPr>
          <a:xfrm>
            <a:off x="2058288" y="4519018"/>
            <a:ext cx="2012795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https://ipfs.io/</a:t>
            </a:r>
          </a:p>
        </p:txBody>
      </p:sp>
    </p:spTree>
    <p:extLst>
      <p:ext uri="{BB962C8B-B14F-4D97-AF65-F5344CB8AC3E}">
        <p14:creationId xmlns:p14="http://schemas.microsoft.com/office/powerpoint/2010/main" val="2866679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31561F-48F4-FBDC-B60F-47B01B7AA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E60580-8A9E-45EA-9506-253840988A9B}"/>
              </a:ext>
            </a:extLst>
          </p:cNvPr>
          <p:cNvSpPr txBox="1"/>
          <p:nvPr/>
        </p:nvSpPr>
        <p:spPr>
          <a:xfrm>
            <a:off x="838200" y="1285785"/>
            <a:ext cx="6629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É IPFS?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0336F7D-6F35-B91B-DE99-FC57C1E748DA}"/>
              </a:ext>
            </a:extLst>
          </p:cNvPr>
          <p:cNvSpPr/>
          <p:nvPr/>
        </p:nvSpPr>
        <p:spPr>
          <a:xfrm>
            <a:off x="710784" y="2042788"/>
            <a:ext cx="7467600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 IPFS é um protocolo descentralizado para armazenamento de conteúdo incluindo dados, sites, arquivos e aplicativos.</a:t>
            </a:r>
          </a:p>
          <a:p>
            <a:pPr algn="ctr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“É uma espécie de blockchain de arquivos” </a:t>
            </a:r>
          </a:p>
        </p:txBody>
      </p:sp>
    </p:spTree>
    <p:extLst>
      <p:ext uri="{BB962C8B-B14F-4D97-AF65-F5344CB8AC3E}">
        <p14:creationId xmlns:p14="http://schemas.microsoft.com/office/powerpoint/2010/main" val="3022266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26B6E89-D660-D54F-F714-1B506D153B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769E2E2-9B9C-1713-9B58-0822E68492F5}"/>
              </a:ext>
            </a:extLst>
          </p:cNvPr>
          <p:cNvSpPr txBox="1"/>
          <p:nvPr/>
        </p:nvSpPr>
        <p:spPr>
          <a:xfrm>
            <a:off x="532149" y="962126"/>
            <a:ext cx="586864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IPFS é um sistema de armazenamento distribuído que faz tudo o que os servidores centrais fazem, mas sem depender de um sistema central. 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Isso o torna resiliente a tempos de inatividade, censura e ataques, ao mesmo tempo em que permite estabelecer as bases para uma Internet descentralizada.</a:t>
            </a:r>
          </a:p>
        </p:txBody>
      </p:sp>
    </p:spTree>
    <p:extLst>
      <p:ext uri="{BB962C8B-B14F-4D97-AF65-F5344CB8AC3E}">
        <p14:creationId xmlns:p14="http://schemas.microsoft.com/office/powerpoint/2010/main" val="2300576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B25E081-219F-64AA-65D7-5A643B6F07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E60580-8A9E-45EA-9506-253840988A9B}"/>
              </a:ext>
            </a:extLst>
          </p:cNvPr>
          <p:cNvSpPr txBox="1"/>
          <p:nvPr/>
        </p:nvSpPr>
        <p:spPr>
          <a:xfrm>
            <a:off x="395366" y="592969"/>
            <a:ext cx="6629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IPFS e Blockchain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D4B6C7C-9EA1-5AB9-FCA3-603AD5A5CB9E}"/>
              </a:ext>
            </a:extLst>
          </p:cNvPr>
          <p:cNvSpPr txBox="1"/>
          <p:nvPr/>
        </p:nvSpPr>
        <p:spPr>
          <a:xfrm>
            <a:off x="395365" y="1340643"/>
            <a:ext cx="645513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Semelhante à forma como as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blockchains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dependem de nós para contribuir com seu poder de computação para verificar dados, o </a:t>
            </a:r>
            <a:r>
              <a:rPr lang="pt-BR" sz="2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IPFS possui centenas de milhares de nós 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sistemas de computadores individuais conectados ao IPFS – que oferecem sua largura de banda de armazenamento para armazenar os arquivos e o conteúdo carregados na rede. </a:t>
            </a:r>
          </a:p>
          <a:p>
            <a:endParaRPr lang="pt-B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Isso significa que, </a:t>
            </a:r>
            <a:r>
              <a:rPr lang="pt-BR" sz="2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o Instagram utilizasse o IPFS 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armazenar seu conteúdo, </a:t>
            </a:r>
            <a:r>
              <a:rPr lang="pt-BR" sz="2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 seria armazenado em uma rede distribuída em vez de um servidor central.</a:t>
            </a:r>
          </a:p>
        </p:txBody>
      </p:sp>
    </p:spTree>
    <p:extLst>
      <p:ext uri="{BB962C8B-B14F-4D97-AF65-F5344CB8AC3E}">
        <p14:creationId xmlns:p14="http://schemas.microsoft.com/office/powerpoint/2010/main" val="1644751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5ADAAAD-E331-F729-785A-637EB7477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2" descr="Status screen of IPFS Desktop">
            <a:extLst>
              <a:ext uri="{FF2B5EF4-FFF2-40B4-BE49-F238E27FC236}">
                <a16:creationId xmlns:a16="http://schemas.microsoft.com/office/drawing/2014/main" id="{0FA9709B-E775-9688-F1EA-2A9DCB92B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94" y="180975"/>
            <a:ext cx="7020612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91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as wallets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1760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079629" y="1519367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Web3 Jobs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932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D361BFA-05C0-B8D8-6CFD-EFCA1273CA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B5AD50F-6B5D-5587-DD34-1D30B5027E38}"/>
              </a:ext>
            </a:extLst>
          </p:cNvPr>
          <p:cNvSpPr txBox="1"/>
          <p:nvPr/>
        </p:nvSpPr>
        <p:spPr>
          <a:xfrm>
            <a:off x="919295" y="2096549"/>
            <a:ext cx="76374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Pessoas com conhecimentos e desenvolvedores Web3 e Blockchain são uma das habilidades mais procuradas no momento.</a:t>
            </a:r>
          </a:p>
        </p:txBody>
      </p:sp>
    </p:spTree>
    <p:extLst>
      <p:ext uri="{BB962C8B-B14F-4D97-AF65-F5344CB8AC3E}">
        <p14:creationId xmlns:p14="http://schemas.microsoft.com/office/powerpoint/2010/main" val="1560092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D6DD85A-803B-B4EA-FF0B-C91739BAD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EC7630-2E8B-E934-6BC8-95374C91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413" y="323411"/>
            <a:ext cx="5292011" cy="416411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89D72D3-5628-169C-ED63-FB86C134C29D}"/>
              </a:ext>
            </a:extLst>
          </p:cNvPr>
          <p:cNvSpPr txBox="1"/>
          <p:nvPr/>
        </p:nvSpPr>
        <p:spPr>
          <a:xfrm>
            <a:off x="1738859" y="4589256"/>
            <a:ext cx="5831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https://cointelegraph.com/news/crypto-security-experts-raking-430k-salaries-amid-2022-s-hacking-spike</a:t>
            </a:r>
          </a:p>
        </p:txBody>
      </p:sp>
    </p:spTree>
    <p:extLst>
      <p:ext uri="{BB962C8B-B14F-4D97-AF65-F5344CB8AC3E}">
        <p14:creationId xmlns:p14="http://schemas.microsoft.com/office/powerpoint/2010/main" val="2789036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73900A9-5C37-7F4A-3EFC-502EDDC9BB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6AA791E-7532-C11F-A29C-AEFD5E0BFAE0}"/>
              </a:ext>
            </a:extLst>
          </p:cNvPr>
          <p:cNvSpPr txBox="1"/>
          <p:nvPr/>
        </p:nvSpPr>
        <p:spPr>
          <a:xfrm>
            <a:off x="419725" y="1079292"/>
            <a:ext cx="751756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Procure seu emprego/trabalho: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Novos projetos</a:t>
            </a:r>
          </a:p>
          <a:p>
            <a:pPr marL="342900" indent="-342900">
              <a:buAutoNum type="arabicPeriod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Que não tenha muitos funcionários</a:t>
            </a:r>
          </a:p>
          <a:p>
            <a:pPr marL="342900" indent="-342900">
              <a:buAutoNum type="arabicPeriod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Startups que receberam financiamento recentemente</a:t>
            </a:r>
          </a:p>
          <a:p>
            <a:pPr marL="342900" indent="-342900">
              <a:buAutoNum type="arabicPeriod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Envolva-se (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Discord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/ Telegram)</a:t>
            </a:r>
          </a:p>
          <a:p>
            <a:pPr marL="342900" indent="-342900">
              <a:buAutoNum type="arabicPeriod"/>
            </a:pPr>
            <a:endParaRPr lang="pt-BR" dirty="0"/>
          </a:p>
          <a:p>
            <a:pPr marL="342900" indent="-342900"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7209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381E074-2759-C8DB-F70C-F27BC0C261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2DC0678-0FB4-5F8C-3BE4-670202B77DE0}"/>
              </a:ext>
            </a:extLst>
          </p:cNvPr>
          <p:cNvSpPr txBox="1"/>
          <p:nvPr/>
        </p:nvSpPr>
        <p:spPr>
          <a:xfrm>
            <a:off x="539646" y="1327022"/>
            <a:ext cx="457200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cryptocurrencyjobs.co</a:t>
            </a: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pompcryptojobs.com</a:t>
            </a: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cryptojobslist.com</a:t>
            </a: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useweb3.xyz/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jobs</a:t>
            </a:r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buildspace.so</a:t>
            </a: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web3board.io</a:t>
            </a: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web3.career</a:t>
            </a: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crypto.jobs</a:t>
            </a: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remoteok.com</a:t>
            </a: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defi.jobs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EBAD240-DE62-424F-C69B-F384D56EC54E}"/>
              </a:ext>
            </a:extLst>
          </p:cNvPr>
          <p:cNvSpPr txBox="1"/>
          <p:nvPr/>
        </p:nvSpPr>
        <p:spPr>
          <a:xfrm>
            <a:off x="539646" y="570484"/>
            <a:ext cx="6629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EA4E60"/>
                </a:solidFill>
              </a:rPr>
              <a:t>Lista de Websites </a:t>
            </a:r>
          </a:p>
        </p:txBody>
      </p:sp>
    </p:spTree>
    <p:extLst>
      <p:ext uri="{BB962C8B-B14F-4D97-AF65-F5344CB8AC3E}">
        <p14:creationId xmlns:p14="http://schemas.microsoft.com/office/powerpoint/2010/main" val="3065487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Wallets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Carteiras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Digitais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65525" y="1693889"/>
            <a:ext cx="656979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Enviar, receber e gastar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Cada blockchain tem sua carteira.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553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337278" y="914399"/>
            <a:ext cx="66781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carteira é composta por duas chaves: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uma pública e uma privada. 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chave pública é um código gerado por meio de uma função matemática, que será o seu endereço público.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Chave privada é um número secreto, ou seja, sua senha.</a:t>
            </a:r>
          </a:p>
        </p:txBody>
      </p:sp>
    </p:spTree>
    <p:extLst>
      <p:ext uri="{BB962C8B-B14F-4D97-AF65-F5344CB8AC3E}">
        <p14:creationId xmlns:p14="http://schemas.microsoft.com/office/powerpoint/2010/main" val="359877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158345"/>
            <a:ext cx="8520600" cy="841800"/>
          </a:xfrm>
        </p:spPr>
        <p:txBody>
          <a:bodyPr>
            <a:normAutofit fontScale="90000"/>
          </a:bodyPr>
          <a:lstStyle/>
          <a:p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Keys</a:t>
            </a:r>
            <a:b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9255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817123" y="1673157"/>
            <a:ext cx="1964988" cy="21854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Software</a:t>
            </a:r>
          </a:p>
          <a:p>
            <a:pPr algn="ctr"/>
            <a:r>
              <a:rPr lang="pt-BR" dirty="0"/>
              <a:t>Wallet</a:t>
            </a:r>
          </a:p>
        </p:txBody>
      </p:sp>
      <p:sp>
        <p:nvSpPr>
          <p:cNvPr id="5" name="Retângulo 4"/>
          <p:cNvSpPr/>
          <p:nvPr/>
        </p:nvSpPr>
        <p:spPr>
          <a:xfrm>
            <a:off x="3116094" y="1673156"/>
            <a:ext cx="1964988" cy="21854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Hardware</a:t>
            </a:r>
          </a:p>
          <a:p>
            <a:pPr algn="ctr"/>
            <a:r>
              <a:rPr lang="pt-BR" dirty="0"/>
              <a:t>Wallet</a:t>
            </a:r>
          </a:p>
        </p:txBody>
      </p:sp>
      <p:sp>
        <p:nvSpPr>
          <p:cNvPr id="6" name="Retângulo 5"/>
          <p:cNvSpPr/>
          <p:nvPr/>
        </p:nvSpPr>
        <p:spPr>
          <a:xfrm>
            <a:off x="5415065" y="1673155"/>
            <a:ext cx="1964988" cy="21854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Paper</a:t>
            </a:r>
            <a:endParaRPr lang="pt-BR" dirty="0"/>
          </a:p>
          <a:p>
            <a:pPr algn="ctr"/>
            <a:r>
              <a:rPr lang="pt-BR" dirty="0"/>
              <a:t>Wallet</a:t>
            </a:r>
          </a:p>
        </p:txBody>
      </p:sp>
    </p:spTree>
    <p:extLst>
      <p:ext uri="{BB962C8B-B14F-4D97-AF65-F5344CB8AC3E}">
        <p14:creationId xmlns:p14="http://schemas.microsoft.com/office/powerpoint/2010/main" val="1996720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817123" y="1673157"/>
            <a:ext cx="1964988" cy="2185481"/>
          </a:xfrm>
          <a:prstGeom prst="rect">
            <a:avLst/>
          </a:prstGeom>
          <a:solidFill>
            <a:srgbClr val="272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Software</a:t>
            </a:r>
          </a:p>
          <a:p>
            <a:pPr algn="ctr"/>
            <a:r>
              <a:rPr lang="pt-BR" dirty="0"/>
              <a:t>Wallet</a:t>
            </a:r>
          </a:p>
        </p:txBody>
      </p:sp>
      <p:sp>
        <p:nvSpPr>
          <p:cNvPr id="5" name="Retângulo 4"/>
          <p:cNvSpPr/>
          <p:nvPr/>
        </p:nvSpPr>
        <p:spPr>
          <a:xfrm>
            <a:off x="3116094" y="1673156"/>
            <a:ext cx="1964988" cy="2185481"/>
          </a:xfrm>
          <a:prstGeom prst="rect">
            <a:avLst/>
          </a:prstGeom>
          <a:solidFill>
            <a:srgbClr val="272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Hardware</a:t>
            </a:r>
          </a:p>
          <a:p>
            <a:pPr algn="ctr"/>
            <a:r>
              <a:rPr lang="pt-BR" dirty="0"/>
              <a:t>Wallet</a:t>
            </a:r>
          </a:p>
        </p:txBody>
      </p:sp>
      <p:sp>
        <p:nvSpPr>
          <p:cNvPr id="6" name="Retângulo 5"/>
          <p:cNvSpPr/>
          <p:nvPr/>
        </p:nvSpPr>
        <p:spPr>
          <a:xfrm>
            <a:off x="5415065" y="1673155"/>
            <a:ext cx="1964988" cy="2185481"/>
          </a:xfrm>
          <a:prstGeom prst="rect">
            <a:avLst/>
          </a:prstGeom>
          <a:solidFill>
            <a:srgbClr val="272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Paper</a:t>
            </a:r>
            <a:endParaRPr lang="pt-BR" dirty="0"/>
          </a:p>
          <a:p>
            <a:pPr algn="ctr"/>
            <a:r>
              <a:rPr lang="pt-BR" dirty="0"/>
              <a:t>Wallet</a:t>
            </a:r>
          </a:p>
        </p:txBody>
      </p:sp>
      <p:sp>
        <p:nvSpPr>
          <p:cNvPr id="2" name="Retângulo 1"/>
          <p:cNvSpPr/>
          <p:nvPr/>
        </p:nvSpPr>
        <p:spPr>
          <a:xfrm>
            <a:off x="817123" y="1070043"/>
            <a:ext cx="1964988" cy="48638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Hot Wallets</a:t>
            </a:r>
          </a:p>
        </p:txBody>
      </p:sp>
      <p:sp>
        <p:nvSpPr>
          <p:cNvPr id="7" name="Retângulo 6"/>
          <p:cNvSpPr/>
          <p:nvPr/>
        </p:nvSpPr>
        <p:spPr>
          <a:xfrm>
            <a:off x="3116093" y="1070042"/>
            <a:ext cx="4263959" cy="48638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Cold</a:t>
            </a:r>
            <a:r>
              <a:rPr lang="pt-BR" dirty="0"/>
              <a:t> Wallets</a:t>
            </a:r>
          </a:p>
        </p:txBody>
      </p:sp>
    </p:spTree>
    <p:extLst>
      <p:ext uri="{BB962C8B-B14F-4D97-AF65-F5344CB8AC3E}">
        <p14:creationId xmlns:p14="http://schemas.microsoft.com/office/powerpoint/2010/main" val="21123279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6" ma:contentTypeDescription="Crie um novo documento." ma:contentTypeScope="" ma:versionID="776c6dd0ea2199635295f0eace2bcdf2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cd0f52f09bfd34cabfd53d1cdf7dcbd2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EFB84D-EC08-49CE-9A28-49AF252A36AA}"/>
</file>

<file path=customXml/itemProps2.xml><?xml version="1.0" encoding="utf-8"?>
<ds:datastoreItem xmlns:ds="http://schemas.openxmlformats.org/officeDocument/2006/customXml" ds:itemID="{02AFFFE4-F972-47D3-8C98-6AF3B8FBAC87}">
  <ds:schemaRefs>
    <ds:schemaRef ds:uri="http://www.w3.org/XML/1998/namespace"/>
    <ds:schemaRef ds:uri="851b35d3-0456-4d6a-bc2f-da927e91d158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9483571-f922-4e8e-9c1c-26f0a2252132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F8278F5-6158-4A89-9FDC-753D91F302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17504</TotalTime>
  <Words>1077</Words>
  <Application>Microsoft Office PowerPoint</Application>
  <PresentationFormat>Apresentação na tela (16:9)</PresentationFormat>
  <Paragraphs>186</Paragraphs>
  <Slides>44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48" baseType="lpstr">
      <vt:lpstr>Arial</vt:lpstr>
      <vt:lpstr>Century Gothic</vt:lpstr>
      <vt:lpstr>Calibri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Not Your Keys Not Your Coins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Exchange não é carteira!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 ENS (Ethereum Name Service) é uma organização autônoma descentralizada (DAO) de código aberto cuja função principal é vender (registrar) endereços Blockchain Ethereum (ETH) de formato longo encurtados em endereços legíveis por humanos fáceis de entender.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Ricardo Zago dos Santos</cp:lastModifiedBy>
  <cp:revision>209</cp:revision>
  <dcterms:modified xsi:type="dcterms:W3CDTF">2022-11-21T02:29:18Z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